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3" r:id="rId4"/>
    <p:sldId id="314" r:id="rId5"/>
    <p:sldId id="298" r:id="rId6"/>
    <p:sldId id="260" r:id="rId7"/>
    <p:sldId id="310" r:id="rId8"/>
    <p:sldId id="309" r:id="rId9"/>
    <p:sldId id="306" r:id="rId10"/>
    <p:sldId id="305" r:id="rId11"/>
    <p:sldId id="290" r:id="rId12"/>
    <p:sldId id="273" r:id="rId13"/>
    <p:sldId id="291" r:id="rId14"/>
    <p:sldId id="274" r:id="rId15"/>
    <p:sldId id="300" r:id="rId16"/>
    <p:sldId id="303" r:id="rId17"/>
    <p:sldId id="292" r:id="rId18"/>
    <p:sldId id="299" r:id="rId19"/>
    <p:sldId id="294" r:id="rId20"/>
    <p:sldId id="296" r:id="rId21"/>
    <p:sldId id="282" r:id="rId22"/>
    <p:sldId id="312" r:id="rId23"/>
    <p:sldId id="302"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29" autoAdjust="0"/>
  </p:normalViewPr>
  <p:slideViewPr>
    <p:cSldViewPr>
      <p:cViewPr varScale="1">
        <p:scale>
          <a:sx n="76" d="100"/>
          <a:sy n="76" d="100"/>
        </p:scale>
        <p:origin x="-1998" y="-10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Somerset County</c:v>
                </c:pt>
              </c:strCache>
            </c:strRef>
          </c:tx>
          <c:invertIfNegative val="0"/>
          <c:cat>
            <c:strRef>
              <c:f>'Top Health Issues'!$B$2:$D$2</c:f>
              <c:strCache>
                <c:ptCount val="3"/>
                <c:pt idx="0">
                  <c:v>Obesity</c:v>
                </c:pt>
                <c:pt idx="1">
                  <c:v>Drug &amp; Alcohol Abuse</c:v>
                </c:pt>
                <c:pt idx="2">
                  <c:v>Physical Activity &amp; Nutrition</c:v>
                </c:pt>
              </c:strCache>
            </c:strRef>
          </c:cat>
          <c:val>
            <c:numRef>
              <c:f>'Top Health Issues'!$B$3:$D$3</c:f>
              <c:numCache>
                <c:formatCode>0%</c:formatCode>
                <c:ptCount val="3"/>
                <c:pt idx="0">
                  <c:v>0.84</c:v>
                </c:pt>
                <c:pt idx="1">
                  <c:v>0.8</c:v>
                </c:pt>
                <c:pt idx="2">
                  <c:v>0.75</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&amp; Alcohol Abuse</c:v>
                </c:pt>
                <c:pt idx="2">
                  <c:v>Physical Activity &amp; Nutrition</c:v>
                </c:pt>
              </c:strCache>
            </c:strRef>
          </c:cat>
          <c:val>
            <c:numRef>
              <c:f>'Top Health Issues'!$B$4:$D$4</c:f>
              <c:numCache>
                <c:formatCode>0%</c:formatCode>
                <c:ptCount val="3"/>
                <c:pt idx="0">
                  <c:v>0.78</c:v>
                </c:pt>
                <c:pt idx="1">
                  <c:v>0.8</c:v>
                </c:pt>
                <c:pt idx="2">
                  <c:v>0.69</c:v>
                </c:pt>
              </c:numCache>
            </c:numRef>
          </c:val>
        </c:ser>
        <c:dLbls>
          <c:showLegendKey val="0"/>
          <c:showVal val="1"/>
          <c:showCatName val="0"/>
          <c:showSerName val="0"/>
          <c:showPercent val="0"/>
          <c:showBubbleSize val="0"/>
        </c:dLbls>
        <c:gapWidth val="150"/>
        <c:overlap val="-25"/>
        <c:axId val="116769920"/>
        <c:axId val="116771456"/>
      </c:barChart>
      <c:catAx>
        <c:axId val="116769920"/>
        <c:scaling>
          <c:orientation val="minMax"/>
        </c:scaling>
        <c:delete val="0"/>
        <c:axPos val="b"/>
        <c:majorTickMark val="none"/>
        <c:minorTickMark val="none"/>
        <c:tickLblPos val="nextTo"/>
        <c:crossAx val="116771456"/>
        <c:crosses val="autoZero"/>
        <c:auto val="1"/>
        <c:lblAlgn val="ctr"/>
        <c:lblOffset val="100"/>
        <c:noMultiLvlLbl val="0"/>
      </c:catAx>
      <c:valAx>
        <c:axId val="116771456"/>
        <c:scaling>
          <c:orientation val="minMax"/>
        </c:scaling>
        <c:delete val="1"/>
        <c:axPos val="l"/>
        <c:numFmt formatCode="0%" sourceLinked="1"/>
        <c:majorTickMark val="out"/>
        <c:minorTickMark val="none"/>
        <c:tickLblPos val="nextTo"/>
        <c:crossAx val="11676992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Somerset County</c:v>
                </c:pt>
              </c:strCache>
            </c:strRef>
          </c:tx>
          <c:invertIfNegative val="0"/>
          <c:cat>
            <c:strRef>
              <c:f>'Top Soc Determin'!$B$2:$D$2</c:f>
              <c:strCache>
                <c:ptCount val="3"/>
                <c:pt idx="0">
                  <c:v>Poverty</c:v>
                </c:pt>
                <c:pt idx="1">
                  <c:v>Employment</c:v>
                </c:pt>
                <c:pt idx="2">
                  <c:v>Access to Oral Health</c:v>
                </c:pt>
              </c:strCache>
            </c:strRef>
          </c:cat>
          <c:val>
            <c:numRef>
              <c:f>'Top Soc Determin'!$B$3:$D$3</c:f>
              <c:numCache>
                <c:formatCode>0%</c:formatCode>
                <c:ptCount val="3"/>
                <c:pt idx="0">
                  <c:v>0.81</c:v>
                </c:pt>
                <c:pt idx="1">
                  <c:v>0.71</c:v>
                </c:pt>
                <c:pt idx="2">
                  <c:v>0.69</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Employment</c:v>
                </c:pt>
                <c:pt idx="2">
                  <c:v>Access to Oral Health</c:v>
                </c:pt>
              </c:strCache>
            </c:strRef>
          </c:cat>
          <c:val>
            <c:numRef>
              <c:f>'Top Soc Determin'!$B$4:$D$4</c:f>
              <c:numCache>
                <c:formatCode>0%</c:formatCode>
                <c:ptCount val="3"/>
                <c:pt idx="0">
                  <c:v>0.78</c:v>
                </c:pt>
                <c:pt idx="1">
                  <c:v>0.64</c:v>
                </c:pt>
                <c:pt idx="2">
                  <c:v>0.56000000000000005</c:v>
                </c:pt>
              </c:numCache>
            </c:numRef>
          </c:val>
        </c:ser>
        <c:dLbls>
          <c:showLegendKey val="0"/>
          <c:showVal val="1"/>
          <c:showCatName val="0"/>
          <c:showSerName val="0"/>
          <c:showPercent val="0"/>
          <c:showBubbleSize val="0"/>
        </c:dLbls>
        <c:gapWidth val="150"/>
        <c:overlap val="-25"/>
        <c:axId val="118504832"/>
        <c:axId val="118506624"/>
      </c:barChart>
      <c:catAx>
        <c:axId val="118504832"/>
        <c:scaling>
          <c:orientation val="minMax"/>
        </c:scaling>
        <c:delete val="0"/>
        <c:axPos val="b"/>
        <c:majorTickMark val="none"/>
        <c:minorTickMark val="none"/>
        <c:tickLblPos val="nextTo"/>
        <c:crossAx val="118506624"/>
        <c:crosses val="autoZero"/>
        <c:auto val="1"/>
        <c:lblAlgn val="ctr"/>
        <c:lblOffset val="100"/>
        <c:noMultiLvlLbl val="0"/>
      </c:catAx>
      <c:valAx>
        <c:axId val="118506624"/>
        <c:scaling>
          <c:orientation val="minMax"/>
        </c:scaling>
        <c:delete val="1"/>
        <c:axPos val="l"/>
        <c:numFmt formatCode="0%" sourceLinked="1"/>
        <c:majorTickMark val="out"/>
        <c:minorTickMark val="none"/>
        <c:tickLblPos val="nextTo"/>
        <c:crossAx val="11850483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Obesity </a:t>
            </a:r>
            <a:endParaRPr lang="en-US"/>
          </a:p>
        </c:rich>
      </c:tx>
      <c:layout/>
      <c:overlay val="0"/>
    </c:title>
    <c:autoTitleDeleted val="0"/>
    <c:plotArea>
      <c:layout/>
      <c:barChart>
        <c:barDir val="col"/>
        <c:grouping val="clustered"/>
        <c:varyColors val="0"/>
        <c:ser>
          <c:idx val="0"/>
          <c:order val="0"/>
          <c:tx>
            <c:strRef>
              <c:f>Obesity!$A$5</c:f>
              <c:strCache>
                <c:ptCount val="1"/>
                <c:pt idx="0">
                  <c:v>Somerset County</c:v>
                </c:pt>
              </c:strCache>
            </c:strRef>
          </c:tx>
          <c:invertIfNegative val="0"/>
          <c:cat>
            <c:strRef>
              <c:f>Obesity!$B$4:$C$4</c:f>
              <c:strCache>
                <c:ptCount val="2"/>
                <c:pt idx="0">
                  <c:v>Obesity in adults</c:v>
                </c:pt>
                <c:pt idx="1">
                  <c:v>Obesity in high school students</c:v>
                </c:pt>
              </c:strCache>
            </c:strRef>
          </c:cat>
          <c:val>
            <c:numRef>
              <c:f>Obesity!$B$5:$C$5</c:f>
              <c:numCache>
                <c:formatCode>0%</c:formatCode>
                <c:ptCount val="2"/>
                <c:pt idx="0">
                  <c:v>0.34</c:v>
                </c:pt>
                <c:pt idx="1">
                  <c:v>0.17</c:v>
                </c:pt>
              </c:numCache>
            </c:numRef>
          </c:val>
        </c:ser>
        <c:ser>
          <c:idx val="1"/>
          <c:order val="1"/>
          <c:tx>
            <c:strRef>
              <c:f>Obesity!$A$6</c:f>
              <c:strCache>
                <c:ptCount val="1"/>
                <c:pt idx="0">
                  <c:v>Maine</c:v>
                </c:pt>
              </c:strCache>
            </c:strRef>
          </c:tx>
          <c:invertIfNegative val="0"/>
          <c:cat>
            <c:strRef>
              <c:f>Obesity!$B$4:$C$4</c:f>
              <c:strCache>
                <c:ptCount val="2"/>
                <c:pt idx="0">
                  <c:v>Obesity in adults</c:v>
                </c:pt>
                <c:pt idx="1">
                  <c:v>Obesity in high school students</c:v>
                </c:pt>
              </c:strCache>
            </c:strRef>
          </c:cat>
          <c:val>
            <c:numRef>
              <c:f>Obesity!$B$6:$C$6</c:f>
              <c:numCache>
                <c:formatCode>0%</c:formatCode>
                <c:ptCount val="2"/>
                <c:pt idx="0">
                  <c:v>0.28999999999999998</c:v>
                </c:pt>
                <c:pt idx="1">
                  <c:v>0.13</c:v>
                </c:pt>
              </c:numCache>
            </c:numRef>
          </c:val>
        </c:ser>
        <c:dLbls>
          <c:showLegendKey val="0"/>
          <c:showVal val="1"/>
          <c:showCatName val="0"/>
          <c:showSerName val="0"/>
          <c:showPercent val="0"/>
          <c:showBubbleSize val="0"/>
        </c:dLbls>
        <c:gapWidth val="150"/>
        <c:overlap val="-25"/>
        <c:axId val="126105088"/>
        <c:axId val="126106624"/>
      </c:barChart>
      <c:catAx>
        <c:axId val="126105088"/>
        <c:scaling>
          <c:orientation val="minMax"/>
        </c:scaling>
        <c:delete val="0"/>
        <c:axPos val="b"/>
        <c:majorTickMark val="none"/>
        <c:minorTickMark val="none"/>
        <c:tickLblPos val="nextTo"/>
        <c:crossAx val="126106624"/>
        <c:crosses val="autoZero"/>
        <c:auto val="1"/>
        <c:lblAlgn val="ctr"/>
        <c:lblOffset val="100"/>
        <c:noMultiLvlLbl val="0"/>
      </c:catAx>
      <c:valAx>
        <c:axId val="126106624"/>
        <c:scaling>
          <c:orientation val="minMax"/>
        </c:scaling>
        <c:delete val="1"/>
        <c:axPos val="l"/>
        <c:numFmt formatCode="0%" sourceLinked="1"/>
        <c:majorTickMark val="out"/>
        <c:minorTickMark val="none"/>
        <c:tickLblPos val="nextTo"/>
        <c:crossAx val="12610508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EMS 911 Calls</a:t>
            </a:r>
            <a:r>
              <a:rPr lang="en-US" baseline="0"/>
              <a:t> for </a:t>
            </a:r>
            <a:r>
              <a:rPr lang="en-US"/>
              <a:t>Overdose</a:t>
            </a:r>
          </a:p>
          <a:p>
            <a:pPr>
              <a:defRPr/>
            </a:pPr>
            <a:r>
              <a:rPr lang="en-US"/>
              <a:t>per</a:t>
            </a:r>
            <a:r>
              <a:rPr lang="en-US" baseline="0"/>
              <a:t> 100,000 Population</a:t>
            </a:r>
            <a:endParaRPr lang="en-US"/>
          </a:p>
        </c:rich>
      </c:tx>
      <c:layout/>
      <c:overlay val="0"/>
    </c:title>
    <c:autoTitleDeleted val="0"/>
    <c:plotArea>
      <c:layout/>
      <c:barChart>
        <c:barDir val="col"/>
        <c:grouping val="clustered"/>
        <c:varyColors val="0"/>
        <c:ser>
          <c:idx val="0"/>
          <c:order val="0"/>
          <c:tx>
            <c:strRef>
              <c:f>Drugs!$A$2</c:f>
              <c:strCache>
                <c:ptCount val="1"/>
                <c:pt idx="0">
                  <c:v>Somerset County</c:v>
                </c:pt>
              </c:strCache>
            </c:strRef>
          </c:tx>
          <c:invertIfNegative val="0"/>
          <c:dLbls>
            <c:dLbl>
              <c:idx val="0"/>
              <c:layout>
                <c:manualLayout>
                  <c:x val="-6.1244979919678711E-3"/>
                  <c:y val="4.2132657146670225E-3"/>
                </c:manualLayout>
              </c:layout>
              <c:tx>
                <c:rich>
                  <a:bodyPr/>
                  <a:lstStyle/>
                  <a:p>
                    <a:r>
                      <a:rPr lang="en-US" dirty="0" smtClean="0"/>
                      <a:t>282</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Drugs!$B$2</c:f>
              <c:numCache>
                <c:formatCode>General</c:formatCode>
                <c:ptCount val="1"/>
                <c:pt idx="0">
                  <c:v>281</c:v>
                </c:pt>
              </c:numCache>
            </c:numRef>
          </c:val>
        </c:ser>
        <c:ser>
          <c:idx val="1"/>
          <c:order val="1"/>
          <c:tx>
            <c:strRef>
              <c:f>Drugs!$A$3</c:f>
              <c:strCache>
                <c:ptCount val="1"/>
                <c:pt idx="0">
                  <c:v>Maine</c:v>
                </c:pt>
              </c:strCache>
            </c:strRef>
          </c:tx>
          <c:invertIfNegative val="0"/>
          <c:dLbls>
            <c:dLbl>
              <c:idx val="0"/>
              <c:layout>
                <c:manualLayout>
                  <c:x val="0"/>
                  <c:y val="1.3490727514923011E-2"/>
                </c:manualLayout>
              </c:layout>
              <c:tx>
                <c:rich>
                  <a:bodyPr/>
                  <a:lstStyle/>
                  <a:p>
                    <a:r>
                      <a:rPr lang="en-US" dirty="0" smtClean="0"/>
                      <a:t>392</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Drugs!$B$3</c:f>
              <c:numCache>
                <c:formatCode>General</c:formatCode>
                <c:ptCount val="1"/>
                <c:pt idx="0">
                  <c:v>391</c:v>
                </c:pt>
              </c:numCache>
            </c:numRef>
          </c:val>
        </c:ser>
        <c:dLbls>
          <c:showLegendKey val="0"/>
          <c:showVal val="1"/>
          <c:showCatName val="0"/>
          <c:showSerName val="0"/>
          <c:showPercent val="0"/>
          <c:showBubbleSize val="0"/>
        </c:dLbls>
        <c:gapWidth val="150"/>
        <c:overlap val="-25"/>
        <c:axId val="126195968"/>
        <c:axId val="126197120"/>
      </c:barChart>
      <c:catAx>
        <c:axId val="126195968"/>
        <c:scaling>
          <c:orientation val="minMax"/>
        </c:scaling>
        <c:delete val="0"/>
        <c:axPos val="b"/>
        <c:majorTickMark val="none"/>
        <c:minorTickMark val="none"/>
        <c:tickLblPos val="nextTo"/>
        <c:crossAx val="126197120"/>
        <c:crosses val="autoZero"/>
        <c:auto val="1"/>
        <c:lblAlgn val="ctr"/>
        <c:lblOffset val="100"/>
        <c:noMultiLvlLbl val="0"/>
      </c:catAx>
      <c:valAx>
        <c:axId val="126197120"/>
        <c:scaling>
          <c:orientation val="minMax"/>
          <c:max val="450"/>
          <c:min val="2"/>
        </c:scaling>
        <c:delete val="0"/>
        <c:axPos val="l"/>
        <c:numFmt formatCode="General" sourceLinked="1"/>
        <c:majorTickMark val="out"/>
        <c:minorTickMark val="none"/>
        <c:tickLblPos val="nextTo"/>
        <c:crossAx val="12619596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a:t>
            </a:r>
            <a:r>
              <a:rPr lang="en-US" baseline="0"/>
              <a:t> Use Among High School Students</a:t>
            </a:r>
            <a:endParaRPr lang="en-US"/>
          </a:p>
        </c:rich>
      </c:tx>
      <c:layout/>
      <c:overlay val="0"/>
    </c:title>
    <c:autoTitleDeleted val="0"/>
    <c:plotArea>
      <c:layout/>
      <c:barChart>
        <c:barDir val="col"/>
        <c:grouping val="clustered"/>
        <c:varyColors val="0"/>
        <c:ser>
          <c:idx val="0"/>
          <c:order val="0"/>
          <c:tx>
            <c:strRef>
              <c:f>Drugs!$A$8</c:f>
              <c:strCache>
                <c:ptCount val="1"/>
                <c:pt idx="0">
                  <c:v>Somerset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0.25</c:v>
                </c:pt>
                <c:pt idx="1">
                  <c:v>0.22</c:v>
                </c:pt>
                <c:pt idx="2">
                  <c:v>0.04</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26286848"/>
        <c:axId val="126341888"/>
      </c:barChart>
      <c:catAx>
        <c:axId val="126286848"/>
        <c:scaling>
          <c:orientation val="minMax"/>
        </c:scaling>
        <c:delete val="0"/>
        <c:axPos val="b"/>
        <c:majorTickMark val="none"/>
        <c:minorTickMark val="none"/>
        <c:tickLblPos val="nextTo"/>
        <c:crossAx val="126341888"/>
        <c:crosses val="autoZero"/>
        <c:auto val="1"/>
        <c:lblAlgn val="ctr"/>
        <c:lblOffset val="100"/>
        <c:noMultiLvlLbl val="0"/>
      </c:catAx>
      <c:valAx>
        <c:axId val="126341888"/>
        <c:scaling>
          <c:orientation val="minMax"/>
        </c:scaling>
        <c:delete val="1"/>
        <c:axPos val="l"/>
        <c:numFmt formatCode="0%" sourceLinked="1"/>
        <c:majorTickMark val="out"/>
        <c:minorTickMark val="none"/>
        <c:tickLblPos val="nextTo"/>
        <c:crossAx val="12628684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solidFill>
                  <a:schemeClr val="bg1"/>
                </a:solidFill>
                <a:effectLst/>
              </a:rPr>
              <a:t>Selected Measures of Physical Activity: Somerset County</a:t>
            </a:r>
            <a:endParaRPr lang="en-US">
              <a:solidFill>
                <a:schemeClr val="bg1"/>
              </a:solidFill>
              <a:effectLst/>
            </a:endParaRPr>
          </a:p>
        </c:rich>
      </c:tx>
      <c:layout/>
      <c:overlay val="0"/>
    </c:title>
    <c:autoTitleDeleted val="0"/>
    <c:plotArea>
      <c:layout/>
      <c:barChart>
        <c:barDir val="col"/>
        <c:grouping val="clustered"/>
        <c:varyColors val="0"/>
        <c:ser>
          <c:idx val="0"/>
          <c:order val="0"/>
          <c:tx>
            <c:strRef>
              <c:f>'Mental Health_PAN'!$A$3</c:f>
              <c:strCache>
                <c:ptCount val="1"/>
                <c:pt idx="0">
                  <c:v>Somerset County</c:v>
                </c:pt>
              </c:strCache>
            </c:strRef>
          </c:tx>
          <c:invertIfNegative val="0"/>
          <c:cat>
            <c:strRef>
              <c:f>'Mental Health_PAN'!$B$2:$D$2</c:f>
              <c:strCache>
                <c:ptCount val="3"/>
                <c:pt idx="0">
                  <c:v>No Physical Activity in Past Month - Adults</c:v>
                </c:pt>
                <c:pt idx="1">
                  <c:v>Met Recommendations for Physical Activity - Adults</c:v>
                </c:pt>
                <c:pt idx="2">
                  <c:v>Met Recommendations for Physical Activity - High School Students</c:v>
                </c:pt>
              </c:strCache>
            </c:strRef>
          </c:cat>
          <c:val>
            <c:numRef>
              <c:f>'Mental Health_PAN'!$B$3:$D$3</c:f>
              <c:numCache>
                <c:formatCode>0%</c:formatCode>
                <c:ptCount val="3"/>
                <c:pt idx="0">
                  <c:v>0.28999999999999998</c:v>
                </c:pt>
                <c:pt idx="1">
                  <c:v>0.46</c:v>
                </c:pt>
                <c:pt idx="2">
                  <c:v>0.42</c:v>
                </c:pt>
              </c:numCache>
            </c:numRef>
          </c:val>
        </c:ser>
        <c:ser>
          <c:idx val="1"/>
          <c:order val="1"/>
          <c:tx>
            <c:strRef>
              <c:f>'Mental Health_PAN'!$A$4</c:f>
              <c:strCache>
                <c:ptCount val="1"/>
                <c:pt idx="0">
                  <c:v>Maine</c:v>
                </c:pt>
              </c:strCache>
            </c:strRef>
          </c:tx>
          <c:invertIfNegative val="0"/>
          <c:cat>
            <c:strRef>
              <c:f>'Mental Health_PAN'!$B$2:$D$2</c:f>
              <c:strCache>
                <c:ptCount val="3"/>
                <c:pt idx="0">
                  <c:v>No Physical Activity in Past Month - Adults</c:v>
                </c:pt>
                <c:pt idx="1">
                  <c:v>Met Recommendations for Physical Activity - Adults</c:v>
                </c:pt>
                <c:pt idx="2">
                  <c:v>Met Recommendations for Physical Activity - High School Students</c:v>
                </c:pt>
              </c:strCache>
            </c:strRef>
          </c:cat>
          <c:val>
            <c:numRef>
              <c:f>'Mental Health_PAN'!$B$4:$D$4</c:f>
              <c:numCache>
                <c:formatCode>0%</c:formatCode>
                <c:ptCount val="3"/>
                <c:pt idx="0">
                  <c:v>0.22</c:v>
                </c:pt>
                <c:pt idx="1">
                  <c:v>0.53</c:v>
                </c:pt>
                <c:pt idx="2">
                  <c:v>0.44</c:v>
                </c:pt>
              </c:numCache>
            </c:numRef>
          </c:val>
        </c:ser>
        <c:dLbls>
          <c:showLegendKey val="0"/>
          <c:showVal val="1"/>
          <c:showCatName val="0"/>
          <c:showSerName val="0"/>
          <c:showPercent val="0"/>
          <c:showBubbleSize val="0"/>
        </c:dLbls>
        <c:gapWidth val="150"/>
        <c:overlap val="-25"/>
        <c:axId val="95816320"/>
        <c:axId val="107193856"/>
      </c:barChart>
      <c:catAx>
        <c:axId val="95816320"/>
        <c:scaling>
          <c:orientation val="minMax"/>
        </c:scaling>
        <c:delete val="0"/>
        <c:axPos val="b"/>
        <c:majorTickMark val="none"/>
        <c:minorTickMark val="none"/>
        <c:tickLblPos val="nextTo"/>
        <c:crossAx val="107193856"/>
        <c:crosses val="autoZero"/>
        <c:auto val="1"/>
        <c:lblAlgn val="ctr"/>
        <c:lblOffset val="100"/>
        <c:noMultiLvlLbl val="0"/>
      </c:catAx>
      <c:valAx>
        <c:axId val="107193856"/>
        <c:scaling>
          <c:orientation val="minMax"/>
        </c:scaling>
        <c:delete val="1"/>
        <c:axPos val="l"/>
        <c:numFmt formatCode="0%" sourceLinked="1"/>
        <c:majorTickMark val="out"/>
        <c:minorTickMark val="none"/>
        <c:tickLblPos val="nextTo"/>
        <c:crossAx val="9581632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Measures on Nutrition: Somerset</a:t>
            </a:r>
            <a:r>
              <a:rPr lang="en-US" baseline="0"/>
              <a:t> County</a:t>
            </a:r>
            <a:endParaRPr lang="en-US"/>
          </a:p>
        </c:rich>
      </c:tx>
      <c:layout/>
      <c:overlay val="0"/>
    </c:title>
    <c:autoTitleDeleted val="0"/>
    <c:plotArea>
      <c:layout/>
      <c:barChart>
        <c:barDir val="col"/>
        <c:grouping val="clustered"/>
        <c:varyColors val="0"/>
        <c:ser>
          <c:idx val="0"/>
          <c:order val="0"/>
          <c:tx>
            <c:strRef>
              <c:f>'Mental Health_PAN'!$A$38</c:f>
              <c:strCache>
                <c:ptCount val="1"/>
                <c:pt idx="0">
                  <c:v>Somerset County</c:v>
                </c:pt>
              </c:strCache>
            </c:strRef>
          </c:tx>
          <c:invertIfNegative val="0"/>
          <c:cat>
            <c:strRef>
              <c:f>'Mental Health_PAN'!$B$37:$D$37</c:f>
              <c:strCache>
                <c:ptCount val="3"/>
                <c:pt idx="0">
                  <c:v>Fruit &amp; Vegetable Consumption - High School Students</c:v>
                </c:pt>
                <c:pt idx="1">
                  <c:v>Fruit Consumption among Adults (&lt;1/day)</c:v>
                </c:pt>
                <c:pt idx="2">
                  <c:v>Vegetable Consumption among Adults (&lt;1/day)</c:v>
                </c:pt>
              </c:strCache>
            </c:strRef>
          </c:cat>
          <c:val>
            <c:numRef>
              <c:f>'Mental Health_PAN'!$B$38:$D$38</c:f>
              <c:numCache>
                <c:formatCode>0%</c:formatCode>
                <c:ptCount val="3"/>
                <c:pt idx="0">
                  <c:v>0.16</c:v>
                </c:pt>
                <c:pt idx="1">
                  <c:v>0.44</c:v>
                </c:pt>
                <c:pt idx="2">
                  <c:v>0.2</c:v>
                </c:pt>
              </c:numCache>
            </c:numRef>
          </c:val>
        </c:ser>
        <c:ser>
          <c:idx val="1"/>
          <c:order val="1"/>
          <c:tx>
            <c:strRef>
              <c:f>'Mental Health_PAN'!$A$39</c:f>
              <c:strCache>
                <c:ptCount val="1"/>
                <c:pt idx="0">
                  <c:v>Maine</c:v>
                </c:pt>
              </c:strCache>
            </c:strRef>
          </c:tx>
          <c:invertIfNegative val="0"/>
          <c:cat>
            <c:strRef>
              <c:f>'Mental Health_PAN'!$B$37:$D$37</c:f>
              <c:strCache>
                <c:ptCount val="3"/>
                <c:pt idx="0">
                  <c:v>Fruit &amp; Vegetable Consumption - High School Students</c:v>
                </c:pt>
                <c:pt idx="1">
                  <c:v>Fruit Consumption among Adults (&lt;1/day)</c:v>
                </c:pt>
                <c:pt idx="2">
                  <c:v>Vegetable Consumption among Adults (&lt;1/day)</c:v>
                </c:pt>
              </c:strCache>
            </c:strRef>
          </c:cat>
          <c:val>
            <c:numRef>
              <c:f>'Mental Health_PAN'!$B$39:$D$39</c:f>
              <c:numCache>
                <c:formatCode>0%</c:formatCode>
                <c:ptCount val="3"/>
                <c:pt idx="0">
                  <c:v>0.17</c:v>
                </c:pt>
                <c:pt idx="1">
                  <c:v>0.34</c:v>
                </c:pt>
                <c:pt idx="2">
                  <c:v>0.18</c:v>
                </c:pt>
              </c:numCache>
            </c:numRef>
          </c:val>
        </c:ser>
        <c:dLbls>
          <c:showLegendKey val="0"/>
          <c:showVal val="1"/>
          <c:showCatName val="0"/>
          <c:showSerName val="0"/>
          <c:showPercent val="0"/>
          <c:showBubbleSize val="0"/>
        </c:dLbls>
        <c:gapWidth val="150"/>
        <c:overlap val="-25"/>
        <c:axId val="128701952"/>
        <c:axId val="128703488"/>
      </c:barChart>
      <c:catAx>
        <c:axId val="128701952"/>
        <c:scaling>
          <c:orientation val="minMax"/>
        </c:scaling>
        <c:delete val="0"/>
        <c:axPos val="b"/>
        <c:majorTickMark val="none"/>
        <c:minorTickMark val="none"/>
        <c:tickLblPos val="nextTo"/>
        <c:crossAx val="128703488"/>
        <c:crosses val="autoZero"/>
        <c:auto val="1"/>
        <c:lblAlgn val="ctr"/>
        <c:lblOffset val="100"/>
        <c:noMultiLvlLbl val="0"/>
      </c:catAx>
      <c:valAx>
        <c:axId val="128703488"/>
        <c:scaling>
          <c:orientation val="minMax"/>
        </c:scaling>
        <c:delete val="1"/>
        <c:axPos val="l"/>
        <c:numFmt formatCode="0%" sourceLinked="1"/>
        <c:majorTickMark val="out"/>
        <c:minorTickMark val="none"/>
        <c:tickLblPos val="nextTo"/>
        <c:crossAx val="128701952"/>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a:prstGeom prst="roundRect">
          <a:avLst/>
        </a:prstGeom>
      </dgm:spPr>
      <dgm:t>
        <a:bodyPr/>
        <a:lstStyle/>
        <a:p>
          <a:endParaRPr lang="en-US"/>
        </a:p>
      </dgm:t>
    </dgm:pt>
    <dgm:pt modelId="{5A7055B8-2040-4582-81D0-93712DAEFE4E}" type="pres">
      <dgm:prSet presAssocID="{04928D4D-8553-41AF-A544-771ED8C2215A}" presName="sibTransFirstNode" presStyleLbl="bgShp" presStyleIdx="0" presStyleCnt="1"/>
      <dgm:spPr>
        <a:prstGeom prst="circularArrow">
          <a:avLst>
            <a:gd name="adj1" fmla="val 4668"/>
            <a:gd name="adj2" fmla="val 272909"/>
            <a:gd name="adj3" fmla="val 13040823"/>
            <a:gd name="adj4" fmla="val 17889737"/>
            <a:gd name="adj5" fmla="val 4847"/>
          </a:avLst>
        </a:prstGeom>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a:prstGeom prst="roundRect">
          <a:avLst/>
        </a:prstGeom>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a:prstGeom prst="roundRect">
          <a:avLst/>
        </a:prstGeom>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a:prstGeom prst="roundRect">
          <a:avLst/>
        </a:prstGeom>
      </dgm:spPr>
      <dgm:t>
        <a:bodyPr/>
        <a:lstStyle/>
        <a:p>
          <a:endParaRPr lang="en-US"/>
        </a:p>
      </dgm:t>
    </dgm:pt>
  </dgm:ptLst>
  <dgm:cxnLst>
    <dgm:cxn modelId="{51D763F4-C62C-4C14-BEF9-596EDFF383AB}" type="presOf" srcId="{A1699FF7-29F6-4D57-9210-F224C30DA212}" destId="{E7121682-31F8-4E27-993A-C333C3447464}" srcOrd="0" destOrd="0" presId="urn:microsoft.com/office/officeart/2005/8/layout/cycle3"/>
    <dgm:cxn modelId="{61751768-76BF-4FE3-8B42-809F70468F9C}" srcId="{0D392A86-2189-4F18-AF5C-6FACF7A51A00}" destId="{B691141F-A735-412F-9A6A-F7C2056FD297}" srcOrd="2" destOrd="0" parTransId="{239056DF-79DB-412D-90BA-F09CB1445E3E}" sibTransId="{ED7A90A9-12FB-436C-98BD-25E61D6A99F2}"/>
    <dgm:cxn modelId="{371C38C2-12F8-4070-9340-E27FED9252CD}" type="presOf" srcId="{807964E7-7039-4883-9EF1-05222EC9EBEA}" destId="{E4C3BEEC-D67B-4611-A5CC-D548E32BA97E}" srcOrd="0" destOrd="0" presId="urn:microsoft.com/office/officeart/2005/8/layout/cycle3"/>
    <dgm:cxn modelId="{EC045D8E-25FA-431A-A861-70C3C959AC2C}" srcId="{0D392A86-2189-4F18-AF5C-6FACF7A51A00}" destId="{352C0664-FA89-4F91-A2A0-DA525F7BF88A}" srcOrd="1" destOrd="0" parTransId="{56C52878-FBDF-4141-A177-D001626BBAA1}" sibTransId="{D851AC27-522E-4867-9FA1-35B9838CBCC0}"/>
    <dgm:cxn modelId="{E3F2C9F0-B0BC-456A-9B7E-49D4D4D42FB9}" type="presOf" srcId="{04928D4D-8553-41AF-A544-771ED8C2215A}" destId="{5A7055B8-2040-4582-81D0-93712DAEFE4E}"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421B44FA-5569-4BBB-B0CD-517E1065F618}" srcId="{0D392A86-2189-4F18-AF5C-6FACF7A51A00}" destId="{A1699FF7-29F6-4D57-9210-F224C30DA212}" srcOrd="3" destOrd="0" parTransId="{13F67194-5625-4F92-B90D-3ADA0F36394F}" sibTransId="{AEA741BE-CCF8-4FB3-9B12-A63F1FBC1132}"/>
    <dgm:cxn modelId="{E62889BC-2B10-4633-96D2-44C860FFF061}" type="presOf" srcId="{352C0664-FA89-4F91-A2A0-DA525F7BF88A}" destId="{E52E854D-9B86-43EB-A2E7-7F96111CBE26}" srcOrd="0" destOrd="0" presId="urn:microsoft.com/office/officeart/2005/8/layout/cycle3"/>
    <dgm:cxn modelId="{8C4CCB92-9DC0-4BF9-B925-14F284120DC1}" type="presOf" srcId="{0D392A86-2189-4F18-AF5C-6FACF7A51A00}" destId="{26E68A81-670F-4F9E-A874-DAF7A1F099D6}" srcOrd="0" destOrd="0" presId="urn:microsoft.com/office/officeart/2005/8/layout/cycle3"/>
    <dgm:cxn modelId="{374B49C7-B0EC-41C3-9E34-3A511ADFE1C6}" type="presOf" srcId="{B691141F-A735-412F-9A6A-F7C2056FD297}" destId="{B0838D81-D45D-474F-83FF-2E5348504347}" srcOrd="0" destOrd="0" presId="urn:microsoft.com/office/officeart/2005/8/layout/cycle3"/>
    <dgm:cxn modelId="{6835E899-1B48-4957-A51D-52320BD22C29}" type="presParOf" srcId="{26E68A81-670F-4F9E-A874-DAF7A1F099D6}" destId="{D823512E-EF67-48AC-90FF-9FF6DD4741F0}" srcOrd="0" destOrd="0" presId="urn:microsoft.com/office/officeart/2005/8/layout/cycle3"/>
    <dgm:cxn modelId="{7D4293FB-9E90-453B-BFD7-7566D31D9730}" type="presParOf" srcId="{D823512E-EF67-48AC-90FF-9FF6DD4741F0}" destId="{E4C3BEEC-D67B-4611-A5CC-D548E32BA97E}" srcOrd="0" destOrd="0" presId="urn:microsoft.com/office/officeart/2005/8/layout/cycle3"/>
    <dgm:cxn modelId="{CF80B21A-8D2C-4535-A1FB-CE3D0BAC3F51}" type="presParOf" srcId="{D823512E-EF67-48AC-90FF-9FF6DD4741F0}" destId="{5A7055B8-2040-4582-81D0-93712DAEFE4E}" srcOrd="1" destOrd="0" presId="urn:microsoft.com/office/officeart/2005/8/layout/cycle3"/>
    <dgm:cxn modelId="{3576451B-4EA3-4FEC-B93D-B5352ABC064C}" type="presParOf" srcId="{D823512E-EF67-48AC-90FF-9FF6DD4741F0}" destId="{E52E854D-9B86-43EB-A2E7-7F96111CBE26}" srcOrd="2" destOrd="0" presId="urn:microsoft.com/office/officeart/2005/8/layout/cycle3"/>
    <dgm:cxn modelId="{75DFF0E8-232E-44D3-93AD-5894D4B60F30}" type="presParOf" srcId="{D823512E-EF67-48AC-90FF-9FF6DD4741F0}" destId="{B0838D81-D45D-474F-83FF-2E5348504347}" srcOrd="3" destOrd="0" presId="urn:microsoft.com/office/officeart/2005/8/layout/cycle3"/>
    <dgm:cxn modelId="{0472981B-44F0-4591-A064-EBC6257F385A}"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Somerset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Somerset County based on information provided by the 102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Somerset County based on information provided by the 102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issues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Now we will briefly take a look at the top 3 health issues</a:t>
            </a:r>
            <a:r>
              <a:rPr lang="en-US" baseline="0" dirty="0" smtClean="0"/>
              <a:t>. </a:t>
            </a:r>
            <a:r>
              <a:rPr lang="en-US" b="1" baseline="0" dirty="0" smtClean="0"/>
              <a:t>Let’s begin with Obesity.</a:t>
            </a:r>
            <a:endParaRPr lang="en-US" baseline="0" dirty="0" smtClean="0"/>
          </a:p>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Somerset County is higher than the Maine percentage (and higher than nationally @ 30%). This difference is not statistically significant.</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indent="-171450">
              <a:spcAft>
                <a:spcPts val="600"/>
              </a:spcAft>
              <a:buFont typeface="Arial" panose="020B0604020202020204" pitchFamily="34" charset="0"/>
              <a:buChar cha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Obesity defined via BRFSS U.S. Core – people self-report their height and weight which is used to calculate BMI those above 30 are considered obese.</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bars on the left show the same information that we just saw in the map on the previous slide.</a:t>
            </a:r>
          </a:p>
          <a:p>
            <a:pPr marL="171450" indent="-171450">
              <a:spcAft>
                <a:spcPts val="600"/>
              </a:spcAft>
              <a:buFont typeface="Arial" panose="020B0604020202020204" pitchFamily="34" charset="0"/>
              <a:buChar char="•"/>
            </a:pPr>
            <a:r>
              <a:rPr lang="en-US" baseline="0" dirty="0" smtClean="0"/>
              <a:t>On the right, we can see among high school students in grades 9-12 that obesity is higher than the state percentage. This number is statistically significant.</a:t>
            </a:r>
          </a:p>
          <a:p>
            <a:pPr marL="171450" indent="-171450">
              <a:spcAft>
                <a:spcPts val="600"/>
              </a:spcAft>
              <a:buFont typeface="Arial" panose="020B0604020202020204" pitchFamily="34" charset="0"/>
              <a:buChar char="•"/>
            </a:pPr>
            <a:r>
              <a:rPr lang="en-US" baseline="0" dirty="0" smtClean="0"/>
              <a:t>Stated differently, if we randomly selected 100 students in 9-12 grade in Somerset County, 17 of them would have obesity; If we randomly selected 100 students across the state, 13 of them would have obesity. </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Somerset County.</a:t>
            </a:r>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2 (short version), page 4 (longer version), and page 4-5 Central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Somerset County is lower than Maine at 241 vs 328 per 100,000 population. This is (statistically) significantly lower than the state’s rate.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 – darkest green.</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baseline="0" dirty="0" smtClean="0"/>
              <a:t>Somerset County is lower than Maine at 282 vs 392 per 100,000 population; This is not measured at the national level.</a:t>
            </a:r>
          </a:p>
          <a:p>
            <a:pPr marL="171450" indent="-171450">
              <a:spcAft>
                <a:spcPts val="600"/>
              </a:spcAft>
              <a:buFont typeface="Arial" panose="020B0604020202020204" pitchFamily="34" charset="0"/>
              <a:buChar char="•"/>
            </a:pPr>
            <a:r>
              <a:rPr lang="en-US" baseline="0" dirty="0" smtClean="0"/>
              <a:t>These data are from 2014.</a:t>
            </a:r>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baseline="0" dirty="0" smtClean="0"/>
              <a:t>In Somerset County, a smaller percentage of HS students reported drinking alcohol and using Rx drugs for nonmedical reasons in the past 30 days than the state percentage. High school students in Somerset County and throughout the state report using marijuana at the same level – 22% in the past 30 days.</a:t>
            </a:r>
          </a:p>
          <a:p>
            <a:pPr marL="171450" indent="-171450">
              <a:spcAft>
                <a:spcPts val="600"/>
              </a:spcAft>
              <a:buFont typeface="Arial" panose="020B0604020202020204" pitchFamily="34" charset="0"/>
              <a:buChar char="•"/>
            </a:pPr>
            <a:r>
              <a:rPr lang="en-US" baseline="0" dirty="0" smtClean="0"/>
              <a:t>Another way to think of these numbers is to think of 25 of every 100 students using alcohol in the past 30 days or 22 of every 100 using marijuana in the past 30 days…..</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Somerset County.</a:t>
            </a:r>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2 (short version), page 4 (longer version), and page 5 Central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Physical Activity</a:t>
            </a:r>
            <a:r>
              <a:rPr lang="en-US" baseline="0" dirty="0" smtClean="0"/>
              <a:t> &amp; Nutrition is related to Obesity.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first two sets of bars/columns are data for adults.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29% </a:t>
            </a:r>
            <a:r>
              <a:rPr lang="en-US" baseline="0" dirty="0" smtClean="0"/>
              <a:t>of adults in Somerset County report having had no PA in the past month compared to </a:t>
            </a:r>
            <a:r>
              <a:rPr lang="en-US" baseline="0" dirty="0" smtClean="0"/>
              <a:t>22% </a:t>
            </a:r>
            <a:r>
              <a:rPr lang="en-US" baseline="0" dirty="0" smtClean="0"/>
              <a:t>in Maine. This is statistically significant.</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46% of adults in Somerset County met PA recommendations while 53% of adults in Maine did. (150 minutes of moderate intensity aerobic activity per week and muscle-strengthening activities on at least 2 days/</a:t>
            </a:r>
            <a:r>
              <a:rPr lang="en-US" baseline="0" dirty="0" err="1" smtClean="0"/>
              <a:t>wk</a:t>
            </a:r>
            <a:r>
              <a:rPr lang="en-US" baseline="0" dirty="0" smtClean="0"/>
              <a:t> that work all major muscle groups).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last set of bars/columns are data for high school students in grades 9-12.</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Slightly fewer Somerset County students met PA recommendations than all students in Maine (Recommendation for youth is 60 minutes or more per day).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this graphic, the first set of bars/columns are data for high school students in grades 9-12. This shows </a:t>
            </a:r>
            <a:r>
              <a:rPr lang="en-US" dirty="0" smtClean="0"/>
              <a:t>the p</a:t>
            </a:r>
            <a:r>
              <a:rPr lang="en-US" sz="1200" kern="1200" dirty="0" smtClean="0">
                <a:solidFill>
                  <a:schemeClr val="tx1"/>
                </a:solidFill>
                <a:effectLst/>
                <a:latin typeface="+mn-lt"/>
                <a:ea typeface="+mn-ea"/>
                <a:cs typeface="+mn-cs"/>
              </a:rPr>
              <a:t>ercentage of students who drank 100% fruit juice, ate fruit and/or ate vegetables five or more times per day during the past seven days.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Somerset County, a slightly smaller percentage of HS students reported having 5+ fruits/veggies per day over the previous week than the state percentage.</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following two sets of bars/columns are data for adults. The bars show the percentage of adults who consume </a:t>
            </a:r>
            <a:r>
              <a:rPr lang="en-US" sz="1200" kern="1200" dirty="0" smtClean="0">
                <a:solidFill>
                  <a:schemeClr val="tx1"/>
                </a:solidFill>
                <a:effectLst/>
                <a:latin typeface="+mn-lt"/>
                <a:ea typeface="+mn-ea"/>
                <a:cs typeface="+mn-cs"/>
              </a:rPr>
              <a:t>less than one serving per day of fruits, fruit juice, or vegetables.</a:t>
            </a: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44% of adults in Somerset County report having fewer than 1 serving of fruit per day compared to 34% in Maine. This is statistically significant.</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of adults in Somerset County report having fewer than 1 serving of veggies per day compared to 18% in Maine.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Somerset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The Physical Activity &amp; </a:t>
            </a:r>
            <a:r>
              <a:rPr lang="en-US" baseline="0" dirty="0" smtClean="0"/>
              <a:t>Nutrition </a:t>
            </a:r>
            <a:r>
              <a:rPr lang="en-US" baseline="0" dirty="0" smtClean="0"/>
              <a:t>section is on </a:t>
            </a:r>
            <a:r>
              <a:rPr lang="en-US" baseline="0" dirty="0" err="1" smtClean="0"/>
              <a:t>pg</a:t>
            </a:r>
            <a:r>
              <a:rPr lang="en-US" baseline="0" dirty="0" smtClean="0"/>
              <a:t> </a:t>
            </a:r>
            <a:r>
              <a:rPr lang="en-US" baseline="0" dirty="0" smtClean="0"/>
              <a:t>2 (short version), page 3-4 (longer version), and page 4-5 Central District Summary; Cardiovascular </a:t>
            </a:r>
            <a:r>
              <a:rPr lang="en-US" baseline="0" dirty="0" smtClean="0"/>
              <a:t>Disease section is on </a:t>
            </a:r>
            <a:r>
              <a:rPr lang="en-US" baseline="0" dirty="0" err="1" smtClean="0"/>
              <a:t>pg</a:t>
            </a:r>
            <a:r>
              <a:rPr lang="en-US" baseline="0" dirty="0" smtClean="0"/>
              <a:t> </a:t>
            </a:r>
            <a:r>
              <a:rPr lang="en-US" baseline="0" dirty="0" smtClean="0"/>
              <a:t>1 (short version), page 2 (longer version), and page 2-3 Central District Summary </a:t>
            </a:r>
            <a:r>
              <a:rPr lang="en-US" baseline="0" dirty="0" smtClean="0"/>
              <a:t>(since CVD is an outcome of reduced PA and poor nutrition</a:t>
            </a:r>
            <a:r>
              <a:rPr lang="en-US" baseline="0" dirty="0" smtClean="0"/>
              <a:t>).</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353854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smtClean="0"/>
              <a:t>Urban area for Bangor, Lewiston/Auburn, Portland</a:t>
            </a:r>
            <a:endParaRPr lang="en-US" smtClean="0"/>
          </a:p>
          <a:p>
            <a:endParaRPr lang="en-US"/>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98420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Somerset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962402"/>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Somerset County</a:t>
            </a:r>
            <a:endParaRPr lang="en-US" dirty="0">
              <a:solidFill>
                <a:schemeClr val="accent2"/>
              </a:solidFill>
            </a:endParaRPr>
          </a:p>
        </p:txBody>
      </p:sp>
      <p:sp>
        <p:nvSpPr>
          <p:cNvPr id="4" name="TextBox 3"/>
          <p:cNvSpPr txBox="1"/>
          <p:nvPr/>
        </p:nvSpPr>
        <p:spPr>
          <a:xfrm>
            <a:off x="685800" y="1905000"/>
            <a:ext cx="7620000" cy="369332"/>
          </a:xfrm>
          <a:prstGeom prst="rect">
            <a:avLst/>
          </a:prstGeom>
          <a:noFill/>
        </p:spPr>
        <p:txBody>
          <a:bodyPr wrap="square" rtlCol="0">
            <a:spAutoFit/>
          </a:bodyPr>
          <a:lstStyle/>
          <a:p>
            <a:r>
              <a:rPr lang="en-US" dirty="0"/>
              <a:t>Stakeholder Survey – Total 1,639  surveys;  </a:t>
            </a:r>
            <a:r>
              <a:rPr lang="en-US" dirty="0" smtClean="0"/>
              <a:t>Somerset </a:t>
            </a:r>
            <a:r>
              <a:rPr lang="en-US" dirty="0"/>
              <a:t>County </a:t>
            </a:r>
            <a:r>
              <a:rPr lang="en-US" dirty="0" smtClean="0"/>
              <a:t>102  </a:t>
            </a:r>
            <a:r>
              <a:rPr lang="en-US" dirty="0"/>
              <a:t>surveys</a:t>
            </a: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548897692"/>
              </p:ext>
            </p:extLst>
          </p:nvPr>
        </p:nvGraphicFramePr>
        <p:xfrm>
          <a:off x="685801" y="2274332"/>
          <a:ext cx="7619999"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Somerset County</a:t>
            </a:r>
            <a:endParaRPr lang="en-US" dirty="0">
              <a:solidFill>
                <a:schemeClr val="accent2"/>
              </a:solidFill>
            </a:endParaRPr>
          </a:p>
        </p:txBody>
      </p:sp>
      <p:sp>
        <p:nvSpPr>
          <p:cNvPr id="4" name="TextBox 3"/>
          <p:cNvSpPr txBox="1"/>
          <p:nvPr/>
        </p:nvSpPr>
        <p:spPr>
          <a:xfrm>
            <a:off x="533400" y="1905000"/>
            <a:ext cx="7696200" cy="369332"/>
          </a:xfrm>
          <a:prstGeom prst="rect">
            <a:avLst/>
          </a:prstGeom>
          <a:noFill/>
        </p:spPr>
        <p:txBody>
          <a:bodyPr wrap="square" rtlCol="0">
            <a:spAutoFit/>
          </a:bodyPr>
          <a:lstStyle/>
          <a:p>
            <a:r>
              <a:rPr lang="en-US" dirty="0"/>
              <a:t>Stakeholder Survey – Total 1,639  surveys;  Somerset County 102  surveys</a:t>
            </a: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50534571"/>
              </p:ext>
            </p:extLst>
          </p:nvPr>
        </p:nvGraphicFramePr>
        <p:xfrm>
          <a:off x="609600" y="2289571"/>
          <a:ext cx="7620000" cy="4035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Somerset </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3" name="TextBox 2"/>
          <p:cNvSpPr txBox="1"/>
          <p:nvPr/>
        </p:nvSpPr>
        <p:spPr>
          <a:xfrm>
            <a:off x="609600" y="6380018"/>
            <a:ext cx="6324600" cy="276999"/>
          </a:xfrm>
          <a:prstGeom prst="rect">
            <a:avLst/>
          </a:prstGeom>
          <a:noFill/>
        </p:spPr>
        <p:txBody>
          <a:bodyPr wrap="square" rtlCol="0">
            <a:spAutoFit/>
          </a:bodyPr>
          <a:lstStyle/>
          <a:p>
            <a:r>
              <a:rPr lang="en-US" sz="1200" dirty="0" smtClean="0"/>
              <a:t>Source: Behavioral Risk Factor Surveillance System (BRFSS), 2013</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279" y="782637"/>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570936"/>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Somerset</a:t>
            </a:r>
            <a:endParaRPr lang="en-US" dirty="0"/>
          </a:p>
          <a:p>
            <a:pPr algn="ctr"/>
            <a:r>
              <a:rPr lang="en-US" dirty="0" smtClean="0"/>
              <a:t>34%</a:t>
            </a:r>
            <a:endParaRPr lang="en-US" dirty="0"/>
          </a:p>
          <a:p>
            <a:pPr algn="ctr"/>
            <a:endParaRPr lang="en-US" dirty="0"/>
          </a:p>
          <a:p>
            <a:pPr algn="ctr"/>
            <a:r>
              <a:rPr lang="en-US" dirty="0"/>
              <a:t>Maine</a:t>
            </a:r>
          </a:p>
          <a:p>
            <a:pPr algn="ctr"/>
            <a:r>
              <a:rPr lang="en-US" dirty="0" smtClean="0"/>
              <a:t>29%</a:t>
            </a:r>
            <a:endParaRPr lang="en-US" dirty="0"/>
          </a:p>
        </p:txBody>
      </p:sp>
      <p:cxnSp>
        <p:nvCxnSpPr>
          <p:cNvPr id="7" name="Straight Arrow Connector 6"/>
          <p:cNvCxnSpPr>
            <a:stCxn id="5" idx="3"/>
          </p:cNvCxnSpPr>
          <p:nvPr/>
        </p:nvCxnSpPr>
        <p:spPr>
          <a:xfrm flipV="1">
            <a:off x="3352800" y="3429000"/>
            <a:ext cx="1828800" cy="88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45279" y="782637"/>
            <a:ext cx="3962400"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Percentage of Obese Adults by County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Somerset County</a:t>
            </a:r>
            <a:endParaRPr lang="en-US" dirty="0">
              <a:solidFill>
                <a:schemeClr val="accent2"/>
              </a:solidFill>
            </a:endParaRPr>
          </a:p>
        </p:txBody>
      </p:sp>
      <p:sp>
        <p:nvSpPr>
          <p:cNvPr id="3" name="TextBox 2"/>
          <p:cNvSpPr txBox="1"/>
          <p:nvPr/>
        </p:nvSpPr>
        <p:spPr>
          <a:xfrm>
            <a:off x="609600" y="6172200"/>
            <a:ext cx="6324600" cy="461665"/>
          </a:xfrm>
          <a:prstGeom prst="rect">
            <a:avLst/>
          </a:prstGeom>
          <a:noFill/>
        </p:spPr>
        <p:txBody>
          <a:bodyPr wrap="square" rtlCol="0">
            <a:spAutoFit/>
          </a:bodyPr>
          <a:lstStyle/>
          <a:p>
            <a:r>
              <a:rPr lang="en-US" sz="1200" dirty="0" smtClean="0"/>
              <a:t>Source for adults: Behavioral Risk Factor Surveillance System (BRFSS), 2013</a:t>
            </a:r>
          </a:p>
          <a:p>
            <a:r>
              <a:rPr lang="en-US" sz="1200" dirty="0" smtClean="0"/>
              <a:t>Source for high school students: Maine Integrated Youth Health Survey (MIYHS), 2013 </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2956376339"/>
              </p:ext>
            </p:extLst>
          </p:nvPr>
        </p:nvGraphicFramePr>
        <p:xfrm>
          <a:off x="533400" y="1676400"/>
          <a:ext cx="7772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Somerset </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p:nvPr/>
        </p:nvCxnSpPr>
        <p:spPr>
          <a:xfrm flipV="1">
            <a:off x="3200400" y="3505200"/>
            <a:ext cx="1828800" cy="1066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Somerset</a:t>
            </a:r>
          </a:p>
          <a:p>
            <a:pPr algn="ctr"/>
            <a:r>
              <a:rPr lang="en-US" dirty="0" smtClean="0"/>
              <a:t>241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Somerset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t>Source: Maine Emergency Medical Services, 2014</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2313570326"/>
              </p:ext>
            </p:extLst>
          </p:nvPr>
        </p:nvGraphicFramePr>
        <p:xfrm>
          <a:off x="563880" y="1676400"/>
          <a:ext cx="758952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442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Somerset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Maine Integrated Youth Health Survey, 2013</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1631067566"/>
              </p:ext>
            </p:extLst>
          </p:nvPr>
        </p:nvGraphicFramePr>
        <p:xfrm>
          <a:off x="533398" y="1676400"/>
          <a:ext cx="784860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&amp; Nutrition</a:t>
            </a:r>
            <a:br>
              <a:rPr lang="en-US" dirty="0" smtClean="0"/>
            </a:br>
            <a:r>
              <a:rPr lang="en-US" dirty="0" smtClean="0">
                <a:solidFill>
                  <a:schemeClr val="accent2"/>
                </a:solidFill>
              </a:rPr>
              <a:t>Somerset County</a:t>
            </a:r>
            <a:endParaRPr lang="en-US" dirty="0"/>
          </a:p>
        </p:txBody>
      </p:sp>
      <p:sp>
        <p:nvSpPr>
          <p:cNvPr id="9" name="TextBox 8"/>
          <p:cNvSpPr txBox="1"/>
          <p:nvPr/>
        </p:nvSpPr>
        <p:spPr>
          <a:xfrm>
            <a:off x="573578" y="6172200"/>
            <a:ext cx="8021782" cy="738664"/>
          </a:xfrm>
          <a:prstGeom prst="rect">
            <a:avLst/>
          </a:prstGeom>
          <a:noFill/>
        </p:spPr>
        <p:txBody>
          <a:bodyPr wrap="square" rtlCol="0">
            <a:spAutoFit/>
          </a:bodyPr>
          <a:lstStyle/>
          <a:p>
            <a:r>
              <a:rPr lang="en-US" sz="1200" dirty="0" smtClean="0"/>
              <a:t>Source for Adults: </a:t>
            </a:r>
            <a:r>
              <a:rPr lang="en-US" sz="1200" dirty="0"/>
              <a:t>Behavioral Risk Factor Surveillance System (BRFSS), </a:t>
            </a:r>
            <a:r>
              <a:rPr lang="en-US" sz="1200" dirty="0" smtClean="0"/>
              <a:t>2013</a:t>
            </a:r>
          </a:p>
          <a:p>
            <a:r>
              <a:rPr lang="en-US" sz="1200" dirty="0" smtClean="0"/>
              <a:t>Source for High School Students: Maine Integrated Youth Health Survey (MIYHS), 2013</a:t>
            </a:r>
            <a:endParaRPr lang="en-US" sz="1200" dirty="0"/>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867946566"/>
              </p:ext>
            </p:extLst>
          </p:nvPr>
        </p:nvGraphicFramePr>
        <p:xfrm>
          <a:off x="573578" y="1981200"/>
          <a:ext cx="7884622"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&amp; Nutrition</a:t>
            </a:r>
            <a:br>
              <a:rPr lang="en-US" dirty="0" smtClean="0"/>
            </a:br>
            <a:r>
              <a:rPr lang="en-US" dirty="0" smtClean="0">
                <a:solidFill>
                  <a:schemeClr val="accent2"/>
                </a:solidFill>
              </a:rPr>
              <a:t>Somerset County</a:t>
            </a:r>
            <a:endParaRPr lang="en-US" dirty="0"/>
          </a:p>
        </p:txBody>
      </p:sp>
      <p:sp>
        <p:nvSpPr>
          <p:cNvPr id="9" name="TextBox 8"/>
          <p:cNvSpPr txBox="1"/>
          <p:nvPr/>
        </p:nvSpPr>
        <p:spPr>
          <a:xfrm>
            <a:off x="573578" y="6172200"/>
            <a:ext cx="8021782" cy="738664"/>
          </a:xfrm>
          <a:prstGeom prst="rect">
            <a:avLst/>
          </a:prstGeom>
          <a:noFill/>
        </p:spPr>
        <p:txBody>
          <a:bodyPr wrap="square" rtlCol="0">
            <a:spAutoFit/>
          </a:bodyPr>
          <a:lstStyle/>
          <a:p>
            <a:r>
              <a:rPr lang="en-US" sz="1200" dirty="0"/>
              <a:t>Source for High School Students: Maine Integrated Youth Health Survey (MIYHS), 2013</a:t>
            </a:r>
          </a:p>
          <a:p>
            <a:r>
              <a:rPr lang="en-US" sz="1200" dirty="0" smtClean="0"/>
              <a:t>Source for Adults: </a:t>
            </a:r>
            <a:r>
              <a:rPr lang="en-US" sz="1200" dirty="0"/>
              <a:t>Behavioral Risk Factor Surveillance System (BRFSS), </a:t>
            </a:r>
            <a:r>
              <a:rPr lang="en-US" sz="1200" dirty="0" smtClean="0"/>
              <a:t>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47176586"/>
              </p:ext>
            </p:extLst>
          </p:nvPr>
        </p:nvGraphicFramePr>
        <p:xfrm>
          <a:off x="573578" y="1981200"/>
          <a:ext cx="7666182" cy="416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917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0655437"/>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Obesity</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Mental Health </a:t>
                      </a:r>
                      <a:endParaRPr lang="en-US" dirty="0"/>
                    </a:p>
                  </a:txBody>
                  <a:tcPr/>
                </a:tc>
                <a:tc>
                  <a:txBody>
                    <a:bodyPr/>
                    <a:lstStyle/>
                    <a:p>
                      <a:r>
                        <a:rPr lang="en-US" dirty="0" smtClean="0"/>
                        <a:t>Insert</a:t>
                      </a:r>
                      <a:r>
                        <a:rPr lang="en-US" baseline="0" dirty="0" smtClean="0"/>
                        <a:t> location</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lnSpcReduction="100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lgn="l">
              <a:buNone/>
            </a:pPr>
            <a:r>
              <a:rPr lang="en-US" dirty="0" smtClean="0">
                <a:solidFill>
                  <a:schemeClr val="bg2">
                    <a:lumMod val="25000"/>
                  </a:schemeClr>
                </a:solidFill>
                <a:latin typeface="Cambria" panose="02040503050406030204" pitchFamily="18" charset="0"/>
              </a:rPr>
              <a:t>Name					Name</a:t>
            </a:r>
          </a:p>
          <a:p>
            <a:pPr marL="109728" indent="0" algn="l">
              <a:buNone/>
            </a:pPr>
            <a:r>
              <a:rPr lang="en-US" dirty="0" smtClean="0">
                <a:solidFill>
                  <a:schemeClr val="bg2">
                    <a:lumMod val="25000"/>
                  </a:schemeClr>
                </a:solidFill>
                <a:latin typeface="Cambria" panose="02040503050406030204" pitchFamily="18" charset="0"/>
              </a:rPr>
              <a:t>Phone					Phone</a:t>
            </a:r>
          </a:p>
          <a:p>
            <a:pPr marL="109728" indent="0" algn="l">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smtClean="0">
              <a:solidFill>
                <a:schemeClr val="bg2">
                  <a:lumMod val="25000"/>
                </a:schemeClr>
              </a:solidFill>
              <a:latin typeface="Cambria" panose="02040503050406030204" pitchFamily="18" charset="0"/>
            </a:endParaRPr>
          </a:p>
          <a:p>
            <a:pPr marL="109728" indent="0">
              <a:buNone/>
            </a:pPr>
            <a:r>
              <a:rPr lang="en-US" sz="2100" dirty="0" smtClean="0">
                <a:solidFill>
                  <a:schemeClr val="bg2">
                    <a:lumMod val="25000"/>
                  </a:schemeClr>
                </a:solidFill>
                <a:latin typeface="Cambria" panose="02040503050406030204" pitchFamily="18" charset="0"/>
              </a:rPr>
              <a:t>Additional SHNAPP Contacts		</a:t>
            </a:r>
            <a:r>
              <a:rPr lang="en-US" sz="2100" dirty="0">
                <a:solidFill>
                  <a:schemeClr val="bg2">
                    <a:lumMod val="25000"/>
                  </a:schemeClr>
                </a:solidFill>
                <a:latin typeface="Cambria" panose="02040503050406030204" pitchFamily="18" charset="0"/>
              </a:rPr>
              <a:t> Additional SHNAPP Contacts</a:t>
            </a:r>
          </a:p>
          <a:p>
            <a:pPr marL="109728" indent="0">
              <a:buNone/>
            </a:pPr>
            <a:r>
              <a:rPr lang="en-US" dirty="0" smtClean="0">
                <a:solidFill>
                  <a:schemeClr val="bg2">
                    <a:lumMod val="25000"/>
                  </a:schemeClr>
                </a:solidFill>
                <a:latin typeface="Cambria" panose="02040503050406030204" pitchFamily="18" charset="0"/>
              </a:rPr>
              <a:t>Name					Name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Phone					Phone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3" name="Diagram 2"/>
          <p:cNvGraphicFramePr/>
          <p:nvPr>
            <p:extLst>
              <p:ext uri="{D42A27DB-BD31-4B8C-83A1-F6EECF244321}">
                <p14:modId xmlns:p14="http://schemas.microsoft.com/office/powerpoint/2010/main" val="4289456079"/>
              </p:ext>
            </p:extLst>
          </p:nvPr>
        </p:nvGraphicFramePr>
        <p:xfrm>
          <a:off x="16002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914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1066800"/>
          </a:xfrm>
        </p:spPr>
        <p:txBody>
          <a:bodyPr>
            <a:normAutofit fontScale="90000"/>
          </a:bodyPr>
          <a:lstStyle/>
          <a:p>
            <a:r>
              <a:rPr lang="en-US" dirty="0" smtClean="0"/>
              <a:t>Data Included in the Shared CHNA Reports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13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4171</TotalTime>
  <Words>3797</Words>
  <Application>Microsoft Office PowerPoint</Application>
  <PresentationFormat>On-screen Show (4:3)</PresentationFormat>
  <Paragraphs>301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Somerset County</vt:lpstr>
      <vt:lpstr>Top issues affecting where we live, work, learn &amp; play in Somerset County</vt:lpstr>
      <vt:lpstr> Obesity Somerset  County</vt:lpstr>
      <vt:lpstr>Obesity Somerset County</vt:lpstr>
      <vt:lpstr>2 Minute Data Review</vt:lpstr>
      <vt:lpstr> Drug &amp; Alcohol Abuse Somerset  County</vt:lpstr>
      <vt:lpstr>Drug &amp; Alcohol Abuse Somerset County</vt:lpstr>
      <vt:lpstr>Drug &amp; Alcohol Abuse Somerset County</vt:lpstr>
      <vt:lpstr>2 Minute Data Review</vt:lpstr>
      <vt:lpstr> Physical Activity &amp; Nutrition Somerset County</vt:lpstr>
      <vt:lpstr> Physical Activity &amp; Nutrition Somerset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203</cp:revision>
  <cp:lastPrinted>2015-09-09T11:18:45Z</cp:lastPrinted>
  <dcterms:created xsi:type="dcterms:W3CDTF">2015-06-09T16:33:57Z</dcterms:created>
  <dcterms:modified xsi:type="dcterms:W3CDTF">2015-10-15T14:06:13Z</dcterms:modified>
</cp:coreProperties>
</file>